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1" r:id="rId7"/>
  </p:sldIdLst>
  <p:sldSz cx="12192000" cy="6858000"/>
  <p:notesSz cx="6858000" cy="9144000"/>
  <p:embeddedFontLst>
    <p:embeddedFont>
      <p:font typeface="Avenir Next LT Pro" panose="020B0604020202020204" charset="0"/>
      <p:regular r:id="rId10"/>
      <p:bold r:id="rId11"/>
      <p:italic r:id="rId12"/>
      <p:boldItalic r:id="rId13"/>
    </p:embeddedFont>
    <p:embeddedFont>
      <p:font typeface="Mercury Display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7DE32-5455-4971-9256-2383EE271CAF}" v="48" dt="2024-07-30T16:08:27.697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6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by Oravets" userId="94cc40b92a92fba7" providerId="LiveId" clId="{AF27DE32-5455-4971-9256-2383EE271CAF}"/>
    <pc:docChg chg="undo redo custSel modSld">
      <pc:chgData name="Shelby Oravets" userId="94cc40b92a92fba7" providerId="LiveId" clId="{AF27DE32-5455-4971-9256-2383EE271CAF}" dt="2024-07-30T16:07:53.904" v="2032" actId="20577"/>
      <pc:docMkLst>
        <pc:docMk/>
      </pc:docMkLst>
      <pc:sldChg chg="addSp delSp modSp mod">
        <pc:chgData name="Shelby Oravets" userId="94cc40b92a92fba7" providerId="LiveId" clId="{AF27DE32-5455-4971-9256-2383EE271CAF}" dt="2024-07-30T16:07:53.904" v="2032" actId="20577"/>
        <pc:sldMkLst>
          <pc:docMk/>
          <pc:sldMk cId="699008341" sldId="258"/>
        </pc:sldMkLst>
        <pc:spChg chg="mod">
          <ac:chgData name="Shelby Oravets" userId="94cc40b92a92fba7" providerId="LiveId" clId="{AF27DE32-5455-4971-9256-2383EE271CAF}" dt="2024-07-29T15:42:43.035" v="224" actId="2711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Shelby Oravets" userId="94cc40b92a92fba7" providerId="LiveId" clId="{AF27DE32-5455-4971-9256-2383EE271CAF}" dt="2024-07-29T16:45:13.061" v="1733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Shelby Oravets" userId="94cc40b92a92fba7" providerId="LiveId" clId="{AF27DE32-5455-4971-9256-2383EE271CAF}" dt="2024-07-29T15:35:15.906" v="203" actId="13926"/>
          <ac:spMkLst>
            <pc:docMk/>
            <pc:sldMk cId="699008341" sldId="258"/>
            <ac:spMk id="15" creationId="{94DF130C-1D4D-9DF6-393A-B7906892B2D4}"/>
          </ac:spMkLst>
        </pc:spChg>
        <pc:spChg chg="add del mod">
          <ac:chgData name="Shelby Oravets" userId="94cc40b92a92fba7" providerId="LiveId" clId="{AF27DE32-5455-4971-9256-2383EE271CAF}" dt="2024-07-29T15:47:24.009" v="268" actId="21"/>
          <ac:spMkLst>
            <pc:docMk/>
            <pc:sldMk cId="699008341" sldId="258"/>
            <ac:spMk id="18" creationId="{5805687B-77AD-CD99-60DB-CF65F0EA1EC0}"/>
          </ac:spMkLst>
        </pc:spChg>
        <pc:spChg chg="mod">
          <ac:chgData name="Shelby Oravets" userId="94cc40b92a92fba7" providerId="LiveId" clId="{AF27DE32-5455-4971-9256-2383EE271CAF}" dt="2024-07-26T15:04:32.071" v="114" actId="13926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Shelby Oravets" userId="94cc40b92a92fba7" providerId="LiveId" clId="{AF27DE32-5455-4971-9256-2383EE271CAF}" dt="2024-07-30T16:07:53.904" v="2032" actId="20577"/>
          <ac:spMkLst>
            <pc:docMk/>
            <pc:sldMk cId="699008341" sldId="258"/>
            <ac:spMk id="25" creationId="{0493F3E1-73D2-A8EB-2032-61E0002D9A87}"/>
          </ac:spMkLst>
        </pc:spChg>
        <pc:picChg chg="add del mod">
          <ac:chgData name="Shelby Oravets" userId="94cc40b92a92fba7" providerId="LiveId" clId="{AF27DE32-5455-4971-9256-2383EE271CAF}" dt="2024-07-29T15:46:45.059" v="266" actId="21"/>
          <ac:picMkLst>
            <pc:docMk/>
            <pc:sldMk cId="699008341" sldId="258"/>
            <ac:picMk id="17" creationId="{595CD295-5CF8-0089-22A7-1AF0A7ADFDE6}"/>
          </ac:picMkLst>
        </pc:picChg>
      </pc:sldChg>
      <pc:sldChg chg="modSp mod">
        <pc:chgData name="Shelby Oravets" userId="94cc40b92a92fba7" providerId="LiveId" clId="{AF27DE32-5455-4971-9256-2383EE271CAF}" dt="2024-07-30T16:03:38.395" v="1991"/>
        <pc:sldMkLst>
          <pc:docMk/>
          <pc:sldMk cId="3724286665" sldId="439"/>
        </pc:sldMkLst>
        <pc:spChg chg="mod">
          <ac:chgData name="Shelby Oravets" userId="94cc40b92a92fba7" providerId="LiveId" clId="{AF27DE32-5455-4971-9256-2383EE271CAF}" dt="2024-07-19T18:51:14.959" v="5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Shelby Oravets" userId="94cc40b92a92fba7" providerId="LiveId" clId="{AF27DE32-5455-4971-9256-2383EE271CAF}" dt="2024-07-29T16:45:23.338" v="1735" actId="20577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Shelby Oravets" userId="94cc40b92a92fba7" providerId="LiveId" clId="{AF27DE32-5455-4971-9256-2383EE271CAF}" dt="2024-07-19T18:51:56.507" v="61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Shelby Oravets" userId="94cc40b92a92fba7" providerId="LiveId" clId="{AF27DE32-5455-4971-9256-2383EE271CAF}" dt="2024-07-30T16:03:38.395" v="1991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Shelby Oravets" userId="94cc40b92a92fba7" providerId="LiveId" clId="{AF27DE32-5455-4971-9256-2383EE271CAF}" dt="2024-07-19T18:51:40.752" v="43" actId="20577"/>
          <ac:spMkLst>
            <pc:docMk/>
            <pc:sldMk cId="3724286665" sldId="439"/>
            <ac:spMk id="22" creationId="{B9891B59-E010-CD8D-11A0-A0E440CD68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Agenda Item 1</a:t>
            </a:r>
          </a:p>
          <a:p>
            <a:r>
              <a:rPr lang="en-US"/>
              <a:t>Agenda Item 2</a:t>
            </a:r>
          </a:p>
          <a:p>
            <a:r>
              <a:rPr lang="en-US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/>
              <a:t>Agenda Item 4</a:t>
            </a:r>
          </a:p>
          <a:p>
            <a:r>
              <a:rPr lang="en-US"/>
              <a:t>Agenda Item 5</a:t>
            </a:r>
          </a:p>
          <a:p>
            <a:r>
              <a:rPr lang="en-US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icon to customize photo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7/30/2024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— 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7/30/2024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7/30/2024</a:t>
            </a:fld>
            <a:endParaRPr lang="en-US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shelby.oravets@thebridge.com" TargetMode="Externa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670048" y="409575"/>
            <a:ext cx="2475039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>
                <a:solidFill>
                  <a:schemeClr val="accent1"/>
                </a:solidFill>
                <a:latin typeface="Avenir Black" panose="02000503020000020003" pitchFamily="2" charset="0"/>
              </a:rPr>
              <a:t>Shelby Oravets</a:t>
            </a:r>
            <a:br>
              <a:rPr lang="en-US" sz="3200" b="1">
                <a:latin typeface="Avenir Black" panose="02000503020000020003" pitchFamily="2" charset="0"/>
              </a:rPr>
            </a:br>
            <a:r>
              <a:rPr lang="en-US" sz="1600">
                <a:solidFill>
                  <a:schemeClr val="tx2"/>
                </a:solidFill>
                <a:latin typeface="+mn-lt"/>
              </a:rPr>
              <a:t>Associate Consultant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068508"/>
            <a:ext cx="3324225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>
                <a:solidFill>
                  <a:schemeClr val="tx2"/>
                </a:solidFill>
              </a:rPr>
              <a:t>Excellent Organizational and Time </a:t>
            </a:r>
            <a:r>
              <a:rPr lang="en-US" sz="1100">
                <a:solidFill>
                  <a:schemeClr val="tx2"/>
                </a:solidFill>
              </a:rPr>
              <a:t>M</a:t>
            </a:r>
            <a:r>
              <a:rPr lang="en-US" sz="1100" i="0">
                <a:solidFill>
                  <a:schemeClr val="tx2"/>
                </a:solidFill>
              </a:rPr>
              <a:t>anagement </a:t>
            </a:r>
            <a:r>
              <a:rPr lang="en-US" sz="1100">
                <a:solidFill>
                  <a:schemeClr val="tx2"/>
                </a:solidFill>
              </a:rPr>
              <a:t>S</a:t>
            </a:r>
            <a:r>
              <a:rPr lang="en-US" sz="1100" i="0">
                <a:solidFill>
                  <a:schemeClr val="tx2"/>
                </a:solidFill>
              </a:rPr>
              <a:t>kills, Strong Analytical and Problem-Solving Abilities,</a:t>
            </a:r>
            <a:r>
              <a:rPr lang="en-US" sz="1100">
                <a:solidFill>
                  <a:schemeClr val="tx2"/>
                </a:solidFill>
              </a:rPr>
              <a:t> </a:t>
            </a:r>
            <a:r>
              <a:rPr lang="en-US" sz="1100" i="0">
                <a:solidFill>
                  <a:schemeClr val="tx2"/>
                </a:solidFill>
              </a:rPr>
              <a:t>Effective Communication and Interpersonal </a:t>
            </a:r>
            <a:r>
              <a:rPr lang="en-US" sz="1100">
                <a:solidFill>
                  <a:schemeClr val="tx2"/>
                </a:solidFill>
              </a:rPr>
              <a:t>S</a:t>
            </a:r>
            <a:r>
              <a:rPr lang="en-US" sz="1100" i="0">
                <a:solidFill>
                  <a:schemeClr val="tx2"/>
                </a:solidFill>
              </a:rPr>
              <a:t>kills, Attention to Detail and Accuracy, Ability to Work </a:t>
            </a:r>
            <a:r>
              <a:rPr lang="en-US" sz="1100">
                <a:solidFill>
                  <a:schemeClr val="tx2"/>
                </a:solidFill>
              </a:rPr>
              <a:t>U</a:t>
            </a:r>
            <a:r>
              <a:rPr lang="en-US" sz="1100" i="0">
                <a:solidFill>
                  <a:schemeClr val="tx2"/>
                </a:solidFill>
              </a:rPr>
              <a:t>nder </a:t>
            </a:r>
            <a:r>
              <a:rPr lang="en-US" sz="1100">
                <a:solidFill>
                  <a:schemeClr val="tx2"/>
                </a:solidFill>
              </a:rPr>
              <a:t>P</a:t>
            </a:r>
            <a:r>
              <a:rPr lang="en-US" sz="1100" i="0">
                <a:solidFill>
                  <a:schemeClr val="tx2"/>
                </a:solidFill>
              </a:rPr>
              <a:t>ressure and Meet </a:t>
            </a:r>
            <a:r>
              <a:rPr lang="en-US" sz="1100">
                <a:solidFill>
                  <a:schemeClr val="tx2"/>
                </a:solidFill>
              </a:rPr>
              <a:t>D</a:t>
            </a:r>
            <a:r>
              <a:rPr lang="en-US" sz="1100" i="0">
                <a:solidFill>
                  <a:schemeClr val="tx2"/>
                </a:solidFill>
              </a:rPr>
              <a:t>eadlines, Adaptability and Flexibility in a Dynamic Work </a:t>
            </a:r>
            <a:r>
              <a:rPr lang="en-US" sz="1100">
                <a:solidFill>
                  <a:schemeClr val="tx2"/>
                </a:solidFill>
              </a:rPr>
              <a:t>E</a:t>
            </a:r>
            <a:r>
              <a:rPr lang="en-US" sz="1100" i="0">
                <a:solidFill>
                  <a:schemeClr val="tx2"/>
                </a:solidFill>
              </a:rPr>
              <a:t>nvironment.</a:t>
            </a:r>
          </a:p>
          <a:p>
            <a:endParaRPr lang="en-US" sz="1100" i="0"/>
          </a:p>
          <a:p>
            <a:r>
              <a:rPr lang="en-US" sz="1100">
                <a:latin typeface="+mj-lt"/>
              </a:rPr>
              <a:t>Qualifications</a:t>
            </a:r>
          </a:p>
          <a:p>
            <a:endParaRPr lang="en-US" sz="1100" i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>
                <a:solidFill>
                  <a:schemeClr val="tx1">
                    <a:lumMod val="50000"/>
                    <a:lumOff val="50000"/>
                  </a:schemeClr>
                </a:solidFill>
              </a:rPr>
              <a:t>Healthcare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| Sports Management | Volunteer Management | Hospitality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| Customer Service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100" i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  <a:latin typeface="Avenir Book" panose="02000503020000020003" pitchFamily="2" charset="0"/>
              </a:rPr>
              <a:t>Shelby, a Healthcare Supply Chain Professional, joined The Bridge in June 2024 with 5+ years specializing in patient-facing clinical care, supply chain procurement, patient billing, and operational support. Passionate about helping others achieve their goals. 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81310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>
                <a:latin typeface="+mj-lt"/>
              </a:rPr>
              <a:t>Email</a:t>
            </a:r>
          </a:p>
          <a:p>
            <a:r>
              <a:rPr lang="en-US" sz="1100">
                <a:hlinkClick r:id="rId2"/>
              </a:rPr>
              <a:t>s</a:t>
            </a:r>
            <a:r>
              <a:rPr lang="en-US" sz="1100" b="0" i="0" kern="1200">
                <a:solidFill>
                  <a:schemeClr val="tx1"/>
                </a:solidFill>
                <a:hlinkClick r:id="rId2"/>
              </a:rPr>
              <a:t>helby.oravets@thebridge.com</a:t>
            </a:r>
            <a:r>
              <a:rPr lang="en-US" sz="1100" b="0" i="0" kern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>
                <a:latin typeface="+mj-lt"/>
              </a:rPr>
              <a:t>Mobile</a:t>
            </a:r>
            <a:r>
              <a:rPr lang="en-US" sz="1100" i="0"/>
              <a:t> </a:t>
            </a:r>
          </a:p>
          <a:p>
            <a:r>
              <a:rPr lang="en-US" sz="1100" b="0" i="0"/>
              <a:t>(440) 371-7291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>
                <a:latin typeface="+mj-lt"/>
              </a:rPr>
              <a:t>Location</a:t>
            </a:r>
          </a:p>
          <a:p>
            <a:r>
              <a:rPr lang="en-US" sz="1100"/>
              <a:t>Lorain</a:t>
            </a:r>
            <a:r>
              <a:rPr lang="en-US" sz="1100" b="0" i="0"/>
              <a:t>, Ohio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>
                <a:solidFill>
                  <a:schemeClr val="tx2"/>
                </a:solidFill>
                <a:latin typeface="+mj-lt"/>
              </a:rPr>
              <a:t>Healthcare Consultant - </a:t>
            </a:r>
            <a:r>
              <a:rPr lang="en-US" sz="1100" b="1" i="0">
                <a:solidFill>
                  <a:schemeClr val="tx2"/>
                </a:solidFill>
                <a:latin typeface="+mj-lt"/>
              </a:rPr>
              <a:t>Memorial Sloan Kettering Cancer Center, UCHealth, Oregon Health Sciences University</a:t>
            </a:r>
          </a:p>
          <a:p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 support and research to implement efficient Supply Chain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Create and organize deliverables to encourage purchasing efficiency.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 and communicate amongst client staff to promote vendor contract status.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>
                <a:latin typeface="+mj-lt"/>
              </a:rPr>
              <a:t>Occupational Therapy Assistant</a:t>
            </a:r>
          </a:p>
          <a:p>
            <a:endParaRPr lang="en-US" sz="1100" b="1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Provide substantial documentation and billing processes via Epic and NetHealth systems to allow for proper reimbursement.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Deliver quality treatment sessions that offer appropriate challenge and encourage overall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 with team members to promote effective and timely services and techniques to best fit the patient.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Implement patient goals to encourage independence and overall quality of life.  </a:t>
            </a:r>
          </a:p>
          <a:p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14" name="Picture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F87166D-99E8-CE6E-D9C1-499647014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2" r="5252"/>
          <a:stretch/>
        </p:blipFill>
        <p:spPr>
          <a:xfrm>
            <a:off x="1003203" y="346425"/>
            <a:ext cx="1508105" cy="150810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>
                <a:solidFill>
                  <a:schemeClr val="accent1"/>
                </a:solidFill>
              </a:rPr>
              <a:t>Shelby Oravets</a:t>
            </a:r>
            <a:br>
              <a:rPr lang="en-US" sz="2600" b="1">
                <a:latin typeface="Avenir Black" panose="02000503020000020003" pitchFamily="2" charset="0"/>
              </a:rPr>
            </a:br>
            <a:r>
              <a:rPr lang="en-US" sz="2600" b="1">
                <a:solidFill>
                  <a:schemeClr val="tx2"/>
                </a:solidFill>
                <a:latin typeface="Avenir Black" panose="02000503020000020003" pitchFamily="2" charset="0"/>
              </a:rPr>
              <a:t>Associate Consultant</a:t>
            </a:r>
            <a:endParaRPr lang="en-US" sz="260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496344"/>
            <a:ext cx="5734050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>
                <a:solidFill>
                  <a:schemeClr val="tx2"/>
                </a:solidFill>
                <a:latin typeface="Avenir Book" panose="02000503020000020003" pitchFamily="2" charset="0"/>
              </a:rPr>
              <a:t>Shelby, a Healthcare Supply Chain Professional, joined The Bridge in June 2024 with 5+ years specializing in patient-facing clinical care, supply chain procurement, patient billing, and operational support. Passionate about helping others achieve their goals.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>
                <a:latin typeface="+mj-lt"/>
              </a:rPr>
              <a:t>Email</a:t>
            </a:r>
          </a:p>
          <a:p>
            <a:r>
              <a:rPr lang="en-US" sz="1200"/>
              <a:t>shelby.oravets@thebridge.com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>
                <a:latin typeface="+mj-lt"/>
              </a:rPr>
              <a:t>Mobile</a:t>
            </a:r>
            <a:r>
              <a:rPr lang="en-US" sz="1200" i="0"/>
              <a:t> </a:t>
            </a:r>
          </a:p>
          <a:p>
            <a:r>
              <a:rPr lang="en-US" sz="1200" b="0" i="0"/>
              <a:t>(</a:t>
            </a:r>
            <a:r>
              <a:rPr lang="en-US" sz="1200"/>
              <a:t>440</a:t>
            </a:r>
            <a:r>
              <a:rPr lang="en-US" sz="1200" b="0" i="0"/>
              <a:t>) 371-7291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latin typeface="+mj-lt"/>
              </a:rPr>
              <a:t>Location</a:t>
            </a:r>
          </a:p>
          <a:p>
            <a:r>
              <a:rPr lang="en-US" sz="1200" b="0" i="0"/>
              <a:t>Lorain, Ohio</a:t>
            </a:r>
          </a:p>
          <a:p>
            <a:endParaRPr lang="en-US" sz="1200" b="0" i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74" y="5068935"/>
            <a:ext cx="438912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6" name="Picture 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B806A5A-DCA0-DDDF-16D7-21F4C77F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r="5341"/>
          <a:stretch/>
        </p:blipFill>
        <p:spPr>
          <a:xfrm>
            <a:off x="933008" y="1158875"/>
            <a:ext cx="2784730" cy="278473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Practice xmlns="bb4d6d32-6586-43b9-b010-b256dfc70333">Unknown</Practice>
    <Owner xmlns="bb4d6d32-6586-43b9-b010-b256dfc70333">
      <UserInfo>
        <DisplayName/>
        <AccountId xsi:nil="true"/>
        <AccountType/>
      </UserInfo>
    </Owner>
    <Capability xmlns="bb4d6d32-6586-43b9-b010-b256dfc703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6851C3-F873-4A96-B5BC-7136D9E58DCC}">
  <ds:schemaRefs>
    <ds:schemaRef ds:uri="5d0c6a66-3c3b-4572-a556-6bba72b126b7"/>
    <ds:schemaRef ds:uri="9a1af113-e398-48b7-9b47-ea440c1fc8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525ADE-29EF-49E0-A78B-85BE85208249}"/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revision>1</cp:revision>
  <dcterms:created xsi:type="dcterms:W3CDTF">2023-12-12T06:48:12Z</dcterms:created>
  <dcterms:modified xsi:type="dcterms:W3CDTF">2024-07-30T16:08:31Z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